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70" r:id="rId13"/>
    <p:sldId id="266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20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104B4-B6BF-3D48-B970-8B2288250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361B1-3B85-A741-A62D-BD03DE1B65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0CE26-66ED-C84F-806B-0AE94B93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4542-89A8-D741-9F3B-48DC7C2B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0B734-6E99-9843-BB00-64DD39C8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3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CCC5E-9C11-1446-A625-AA6059C80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13204B-FA28-2E47-ABF4-FC3C180FF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32131-F976-7644-829E-F4EDBA87A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094A4-B9B4-4045-8D82-D38FD7899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25E1E-BD5A-6F49-B511-6A124F3F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7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B4A4EE-637F-E34E-BC8A-ADAB93081C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2B45B-4DA4-CA4A-9F2C-C95692169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EBC54-EF1A-F047-BAF5-309762B9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3B0D9-8587-AF4E-9541-40C74242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B3C7F-D82D-C649-86CF-C20F4D3EA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6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E02E4-16ED-C94F-9128-FFCA47E29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CF9B1-99C0-7F41-8687-4BD65715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C026B-5617-B24A-90DD-A43AA8368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FB5D3-1C9D-274A-8F01-E2C844D5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AFE2D-B96C-7C4F-9468-A1315E954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80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7F57C-97C3-8447-8254-681E7FA94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0C03E-F124-3A43-BD5B-95E7C622C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72489-19E6-D246-92B0-6E2EFED3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3C4B6-E62A-BE4D-B6A2-2E1B9621E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A00E8-85C9-6A43-826D-D21F69293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5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4E251-5D22-FB4B-9929-1E315F72E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E6E29-42C9-FD43-A2B6-25BC771E1E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F78C0-B448-E341-A48E-C516EDA2E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B66C6F-A41B-2F45-A1AC-DB3D209A0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646F1-4914-0249-AA1B-9677D9374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84637-361F-704C-95E5-C5610828B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8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6FEBB-7962-E948-B402-D2FEA144A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5DF7A-BE49-C548-86CA-661803E56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2F71C9-FB33-084F-875E-80D2EA407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9D12D-830D-624A-B65B-1398EDCC13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F43D8-0357-F140-B22E-6E9AEFECF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E2DA0E-C03E-5746-89D7-C0E52D7B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9A774C-CDC6-5246-9BBB-58070363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77D776-7A63-FC4E-9029-3F7D28130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2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4A28-0B26-BC4B-AD98-818B98D3B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668C19-13BD-AF4F-9ED2-46CAB2B53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1F868-A8FF-3D42-95D1-EF5EB9202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C08A9-B76B-0349-9A73-C2C803C78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9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B0E6E9-C944-1940-B6BE-75E7F539D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D1A6E-8DA5-1147-A64D-6F6822786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64C55-91F0-104F-8B92-6B8956EC1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5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ABF8C-F747-844D-A306-6F46471D0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F968C-5D85-9C43-AA0E-A1A357531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ABB9B8-0F95-314F-BDFB-900CF16710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A550C-8ED0-BC4E-AEFB-0BB1F8EF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D4B5A-785B-AD48-AEA2-689990A11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E5494-8623-B641-9F9C-833099FDF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5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641-1EE7-1C43-9042-8A0289F9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B33376-FD20-F840-A68E-A03E876A3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95F37-9435-6F4A-9721-4272BED46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4DBAF-1B6C-D04F-9B34-B1DF19563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31D3E4-0F6E-A849-A6B6-EF36D3E6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426AD-178F-B74F-ABE8-EB55A81C1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6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497078-D61D-4846-9286-74D01090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E1212-83DA-274C-ABEC-05474613E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0CDD8-269E-A948-AECD-F47C3E3F4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97992-2614-354B-8058-B5DC5948AFF5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65EFD-CBE6-224E-BF69-B5D59616C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D3642-9263-2746-9229-CBB8B4053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EEF1F-EE44-354B-B8A4-C19D72F91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0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CF6C0-BBF2-DC4C-9457-44E2416488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phylogenetic diversity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180C94-6D0B-3748-9E53-FA758734D6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Amy Patterson</a:t>
            </a:r>
          </a:p>
        </p:txBody>
      </p:sp>
    </p:spTree>
    <p:extLst>
      <p:ext uri="{BB962C8B-B14F-4D97-AF65-F5344CB8AC3E}">
        <p14:creationId xmlns:p14="http://schemas.microsoft.com/office/powerpoint/2010/main" val="2307412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CF250-81E9-7D4B-9B2F-5CB667679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phylogenetic diversity in birds-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14B9F-1416-F042-A740-DAFCCE489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29277" cy="1981877"/>
          </a:xfrm>
        </p:spPr>
        <p:txBody>
          <a:bodyPr/>
          <a:lstStyle/>
          <a:p>
            <a:r>
              <a:rPr lang="en-US" dirty="0"/>
              <a:t>Question: How is phylogenetic diversity in urban vs. rural areas?</a:t>
            </a:r>
          </a:p>
          <a:p>
            <a:r>
              <a:rPr lang="en-US" dirty="0"/>
              <a:t>Methods: Combined large phylogeny (</a:t>
            </a:r>
            <a:r>
              <a:rPr lang="en-US" dirty="0" err="1"/>
              <a:t>Jetz</a:t>
            </a:r>
            <a:r>
              <a:rPr lang="en-US" dirty="0"/>
              <a:t> et al 2012) with species abundances in rural and urban areas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4019BB-65A1-EF43-B52F-88D6D4A1D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463" y="3138853"/>
            <a:ext cx="7486337" cy="36781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464148-4BF4-7745-A6A0-14ECAF360488}"/>
              </a:ext>
            </a:extLst>
          </p:cNvPr>
          <p:cNvSpPr txBox="1"/>
          <p:nvPr/>
        </p:nvSpPr>
        <p:spPr>
          <a:xfrm>
            <a:off x="838199" y="3138853"/>
            <a:ext cx="30292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Calculated Faith’s phylogenetic diversity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1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CEB7-8F1C-EB45-94F1-F4C5F676B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phylogenetic diversity in birds- results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88C2A-C910-8E49-AE08-EDCB3DA0F76C}"/>
              </a:ext>
            </a:extLst>
          </p:cNvPr>
          <p:cNvSpPr txBox="1"/>
          <p:nvPr/>
        </p:nvSpPr>
        <p:spPr>
          <a:xfrm>
            <a:off x="4197246" y="2200354"/>
            <a:ext cx="64907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Find decreased phylogenetic diversity and species richness in the higher urbanization levels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Difference is stronger in species richness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Phylogenetic diversity loss primarily due to species loss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525180C-C943-1C4D-9ED2-F919E8892C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05899"/>
            <a:ext cx="3029262" cy="5146489"/>
          </a:xfrm>
        </p:spPr>
      </p:pic>
    </p:spTree>
    <p:extLst>
      <p:ext uri="{BB962C8B-B14F-4D97-AF65-F5344CB8AC3E}">
        <p14:creationId xmlns:p14="http://schemas.microsoft.com/office/powerpoint/2010/main" val="2855949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3F1D-F604-A641-99C3-9C698707D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phylogenetic diversity in birds-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5506E-3BB3-124F-8A5F-193A1B0C3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9705" y="1833615"/>
            <a:ext cx="5984095" cy="3825692"/>
          </a:xfrm>
        </p:spPr>
        <p:txBody>
          <a:bodyPr>
            <a:normAutofit/>
          </a:bodyPr>
          <a:lstStyle/>
          <a:p>
            <a:r>
              <a:rPr lang="en-US" dirty="0"/>
              <a:t>Several distinct clades have a lot of urban exploiters (red)</a:t>
            </a:r>
          </a:p>
          <a:p>
            <a:r>
              <a:rPr lang="en-US" dirty="0"/>
              <a:t>These urban exploiters make up a lot of the diversity in urban areas</a:t>
            </a:r>
          </a:p>
          <a:p>
            <a:r>
              <a:rPr lang="en-US" dirty="0"/>
              <a:t>Since these families are phylogenetically diverse, urban areas retain more phylogenetic diversity than species richness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CF5ADB-8BBF-D943-A6D3-C28AFAFDEC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999"/>
          <a:stretch/>
        </p:blipFill>
        <p:spPr>
          <a:xfrm>
            <a:off x="694753" y="1447761"/>
            <a:ext cx="4177051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5EEDE-5616-5F40-B811-23B489FB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do this in 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A843F-DFE1-F146-A37D-15FA1324E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picante library</a:t>
            </a:r>
          </a:p>
          <a:p>
            <a:r>
              <a:rPr lang="en-US" dirty="0"/>
              <a:t>We need to input a phylogeny and a species list that matches the phylogeny</a:t>
            </a:r>
          </a:p>
          <a:p>
            <a:r>
              <a:rPr lang="en-US" dirty="0"/>
              <a:t>General strategy: Prune the tree to our species only and add up the edge lengths</a:t>
            </a:r>
          </a:p>
        </p:txBody>
      </p:sp>
    </p:spTree>
    <p:extLst>
      <p:ext uri="{BB962C8B-B14F-4D97-AF65-F5344CB8AC3E}">
        <p14:creationId xmlns:p14="http://schemas.microsoft.com/office/powerpoint/2010/main" val="465731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4CA8-85F8-354D-BA86-09C19AD1C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D8F83-28E0-F34D-8F1A-62060759E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Diversity is both interesting ecologically and important for ecosystem function and conservation</a:t>
            </a:r>
          </a:p>
          <a:p>
            <a:r>
              <a:rPr lang="en-US" dirty="0"/>
              <a:t>Phylogenetic diversity can give a more accurate representation of diversity than species richness</a:t>
            </a:r>
          </a:p>
          <a:p>
            <a:r>
              <a:rPr lang="en-US" dirty="0"/>
              <a:t>While there are different diversity metrics, one of the simplest is to add up the length of the minimum spanning path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4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9E26C-BE81-994B-8796-569124A3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58437-94D6-0F4A-BF66-E29D886D3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be determining which of two different forest types- old growth and new growth- has the higher phylogenetic diversity</a:t>
            </a:r>
          </a:p>
          <a:p>
            <a:r>
              <a:rPr lang="en-US" dirty="0"/>
              <a:t>The R-script has a lot of code, but also a lot of notes. READ CLOSELY for which parts you can just run and which parts will help you with the interpretation questions in the lab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6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1606E-4C10-AA40-AE98-42332809A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this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D3A61-B87C-6E45-BB3B-87DA9C762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Understand why diversity is important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Understand how phylogenetic diversity can add to traditional diversity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Learn how to calculate diversity given a community data set and a phylogeny</a:t>
            </a:r>
          </a:p>
        </p:txBody>
      </p:sp>
    </p:spTree>
    <p:extLst>
      <p:ext uri="{BB962C8B-B14F-4D97-AF65-F5344CB8AC3E}">
        <p14:creationId xmlns:p14="http://schemas.microsoft.com/office/powerpoint/2010/main" val="3433576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4305-55BC-BE43-9A44-04E1B06E9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measure diversity?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F80E5-80A1-D547-9E75-67E970604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Ecology: We are interested in where species are distributed and why</a:t>
            </a:r>
          </a:p>
          <a:p>
            <a:r>
              <a:rPr lang="en-US" dirty="0"/>
              <a:t>Economy: Increased diversity correlates with increased productivity in plants</a:t>
            </a:r>
          </a:p>
          <a:p>
            <a:r>
              <a:rPr lang="en-US" dirty="0"/>
              <a:t>Conservation: We want to know how best to protect global biodiversity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E49239-E408-754C-8BD7-08D4ACABE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530" y="3758799"/>
            <a:ext cx="3324590" cy="27298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7EF351-D5B6-464A-B2F3-04C40949ED57}"/>
              </a:ext>
            </a:extLst>
          </p:cNvPr>
          <p:cNvSpPr txBox="1"/>
          <p:nvPr/>
        </p:nvSpPr>
        <p:spPr>
          <a:xfrm>
            <a:off x="4601735" y="6488668"/>
            <a:ext cx="234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</a:t>
            </a:r>
            <a:r>
              <a:rPr lang="en-US" dirty="0" err="1"/>
              <a:t>Tilman</a:t>
            </a:r>
            <a:r>
              <a:rPr lang="en-US" dirty="0"/>
              <a:t> et al 1996</a:t>
            </a:r>
          </a:p>
        </p:txBody>
      </p:sp>
    </p:spTree>
    <p:extLst>
      <p:ext uri="{BB962C8B-B14F-4D97-AF65-F5344CB8AC3E}">
        <p14:creationId xmlns:p14="http://schemas.microsoft.com/office/powerpoint/2010/main" val="347437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8DF0E-3AAF-8941-B327-60FF89071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measures: species richness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818BB-C3D8-2443-9E38-ABC32FBC8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43466" cy="4351338"/>
          </a:xfrm>
        </p:spPr>
        <p:txBody>
          <a:bodyPr/>
          <a:lstStyle/>
          <a:p>
            <a:r>
              <a:rPr lang="en-US" dirty="0"/>
              <a:t>Often, the easiest way to measure diversity is to add up the number of species in an area</a:t>
            </a:r>
          </a:p>
          <a:p>
            <a:r>
              <a:rPr lang="en-US" dirty="0"/>
              <a:t>Other metrics have different ways of weighting this number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5060E9-3397-BC41-B78E-BDB415F10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662" y="1555801"/>
            <a:ext cx="5257177" cy="40439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B0EDD1-DC9C-154A-9C50-F35DA03430C7}"/>
              </a:ext>
            </a:extLst>
          </p:cNvPr>
          <p:cNvSpPr txBox="1"/>
          <p:nvPr/>
        </p:nvSpPr>
        <p:spPr>
          <a:xfrm>
            <a:off x="5655662" y="5599782"/>
            <a:ext cx="123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USGS</a:t>
            </a:r>
          </a:p>
        </p:txBody>
      </p:sp>
    </p:spTree>
    <p:extLst>
      <p:ext uri="{BB962C8B-B14F-4D97-AF65-F5344CB8AC3E}">
        <p14:creationId xmlns:p14="http://schemas.microsoft.com/office/powerpoint/2010/main" val="103123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C78C1-0E4D-3041-BC24-70C50DE6E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more can phylogenetic diversity tell us?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2E9E1-78F4-B648-8B1B-6DBA7FACA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Say you want to preserve biodiversity, do you want to preserve 10 closely related species, or 10 species distributed across a phylogeny?</a:t>
            </a:r>
          </a:p>
          <a:p>
            <a:r>
              <a:rPr lang="en-US" dirty="0"/>
              <a:t>Since phylogeny incorporates evolution history, it is often a better measure of functional diversity and evolutionary potential than species richness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55E985-0F3D-0F4B-AD96-070DF2377A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330"/>
          <a:stretch/>
        </p:blipFill>
        <p:spPr>
          <a:xfrm>
            <a:off x="3573176" y="3531937"/>
            <a:ext cx="4806325" cy="30650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B8F273-2B6E-2346-8538-DD388819D07B}"/>
              </a:ext>
            </a:extLst>
          </p:cNvPr>
          <p:cNvSpPr txBox="1"/>
          <p:nvPr/>
        </p:nvSpPr>
        <p:spPr>
          <a:xfrm>
            <a:off x="8379501" y="6227679"/>
            <a:ext cx="170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Faith 1992</a:t>
            </a:r>
          </a:p>
        </p:txBody>
      </p:sp>
    </p:spTree>
    <p:extLst>
      <p:ext uri="{BB962C8B-B14F-4D97-AF65-F5344CB8AC3E}">
        <p14:creationId xmlns:p14="http://schemas.microsoft.com/office/powerpoint/2010/main" val="206687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436EA-D156-2C47-B6BF-7F59C1805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we measure phylogenetic diversity?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C5346-B7FD-5342-87BA-37D772AF0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brainstorm about how we can measure phylogenetic diversity given a species list and a phylogeny. We want something that </a:t>
            </a:r>
          </a:p>
          <a:p>
            <a:r>
              <a:rPr lang="en-US" dirty="0"/>
              <a:t>Increases when species are more distantly related</a:t>
            </a:r>
          </a:p>
          <a:p>
            <a:r>
              <a:rPr lang="en-US" dirty="0"/>
              <a:t>Increases when there are more species</a:t>
            </a:r>
          </a:p>
          <a:p>
            <a:r>
              <a:rPr lang="en-US" dirty="0"/>
              <a:t>Doesn’t change if we were to add more species to our phylogeny that are not on our list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A6C171-34EC-5E4B-AF5A-9FCF76429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369" y="4227968"/>
            <a:ext cx="4568044" cy="2412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DB9235-3BE0-8E49-B227-A3058F324451}"/>
              </a:ext>
            </a:extLst>
          </p:cNvPr>
          <p:cNvSpPr txBox="1"/>
          <p:nvPr/>
        </p:nvSpPr>
        <p:spPr>
          <a:xfrm>
            <a:off x="4392118" y="6488668"/>
            <a:ext cx="244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tree (</a:t>
            </a:r>
            <a:r>
              <a:rPr lang="en-US" dirty="0" err="1"/>
              <a:t>Rhody</a:t>
            </a:r>
            <a:r>
              <a:rPr lang="en-US" dirty="0"/>
              <a:t> lab)</a:t>
            </a:r>
          </a:p>
        </p:txBody>
      </p:sp>
    </p:spTree>
    <p:extLst>
      <p:ext uri="{BB962C8B-B14F-4D97-AF65-F5344CB8AC3E}">
        <p14:creationId xmlns:p14="http://schemas.microsoft.com/office/powerpoint/2010/main" val="756118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2087-EE44-5143-B941-54718EFF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Faith’s phylogenetic diversity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71472A-6205-EC45-B644-61F2CBE732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4790" y="2089944"/>
            <a:ext cx="4356100" cy="38227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444296-52D3-1547-8A00-071A07F0CA19}"/>
              </a:ext>
            </a:extLst>
          </p:cNvPr>
          <p:cNvSpPr txBox="1"/>
          <p:nvPr/>
        </p:nvSpPr>
        <p:spPr>
          <a:xfrm>
            <a:off x="6096000" y="2215392"/>
            <a:ext cx="43771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Find the total length of the minimum spanning path for the species in an area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0AEB98-3850-2743-AE1A-4E09901146F7}"/>
              </a:ext>
            </a:extLst>
          </p:cNvPr>
          <p:cNvSpPr txBox="1"/>
          <p:nvPr/>
        </p:nvSpPr>
        <p:spPr>
          <a:xfrm>
            <a:off x="1114790" y="5912644"/>
            <a:ext cx="170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Faith 1992</a:t>
            </a:r>
          </a:p>
        </p:txBody>
      </p:sp>
    </p:spTree>
    <p:extLst>
      <p:ext uri="{BB962C8B-B14F-4D97-AF65-F5344CB8AC3E}">
        <p14:creationId xmlns:p14="http://schemas.microsoft.com/office/powerpoint/2010/main" val="197921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8F0CD-8984-FD4C-86E2-54E1F4D22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we can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3C3EE-4D0C-7249-9ACF-B60CA932D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treatment results in a higher phylogenetic diversity?</a:t>
            </a:r>
          </a:p>
          <a:p>
            <a:r>
              <a:rPr lang="en-US" dirty="0"/>
              <a:t>Does phylogenetic diversity map closely with functional diversity?</a:t>
            </a:r>
          </a:p>
          <a:p>
            <a:r>
              <a:rPr lang="en-US" dirty="0"/>
              <a:t>Is phylogenetic diversity changing more or less than species richness?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36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F8136-6D19-6944-986E-AD9D2D68B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example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F5E389-7653-5949-8974-A6DF4EB971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679" y="1690688"/>
            <a:ext cx="8620594" cy="4832172"/>
          </a:xfrm>
        </p:spPr>
      </p:pic>
    </p:spTree>
    <p:extLst>
      <p:ext uri="{BB962C8B-B14F-4D97-AF65-F5344CB8AC3E}">
        <p14:creationId xmlns:p14="http://schemas.microsoft.com/office/powerpoint/2010/main" val="58849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568</Words>
  <Application>Microsoft Macintosh PowerPoint</Application>
  <PresentationFormat>Widescreen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Introduction to phylogenetic diversity</vt:lpstr>
      <vt:lpstr>Goals for this lab</vt:lpstr>
      <vt:lpstr>Why measure diversity?</vt:lpstr>
      <vt:lpstr>Diversity measures: species richness</vt:lpstr>
      <vt:lpstr>What more can phylogenetic diversity tell us?</vt:lpstr>
      <vt:lpstr>How can we measure phylogenetic diversity?</vt:lpstr>
      <vt:lpstr>Faith’s phylogenetic diversity</vt:lpstr>
      <vt:lpstr>Questions we can answer</vt:lpstr>
      <vt:lpstr>Recent example</vt:lpstr>
      <vt:lpstr>Loss of phylogenetic diversity in birds- methods</vt:lpstr>
      <vt:lpstr>Loss of phylogenetic diversity in birds- results</vt:lpstr>
      <vt:lpstr>Loss of phylogenetic diversity in birds- results</vt:lpstr>
      <vt:lpstr>How do we do this in R?</vt:lpstr>
      <vt:lpstr>Summary</vt:lpstr>
      <vt:lpstr>Lab today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phylogenetic diversity</dc:title>
  <dc:creator>Amy Patterson</dc:creator>
  <cp:lastModifiedBy>Amy Patterson</cp:lastModifiedBy>
  <cp:revision>12</cp:revision>
  <dcterms:created xsi:type="dcterms:W3CDTF">2018-02-20T15:49:26Z</dcterms:created>
  <dcterms:modified xsi:type="dcterms:W3CDTF">2018-02-22T06:03:24Z</dcterms:modified>
</cp:coreProperties>
</file>